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62" r:id="rId4"/>
    <p:sldId id="287" r:id="rId5"/>
    <p:sldId id="269" r:id="rId6"/>
    <p:sldId id="270" r:id="rId7"/>
    <p:sldId id="271" r:id="rId8"/>
    <p:sldId id="289" r:id="rId9"/>
    <p:sldId id="294" r:id="rId10"/>
    <p:sldId id="291" r:id="rId11"/>
    <p:sldId id="293" r:id="rId12"/>
    <p:sldId id="272" r:id="rId13"/>
    <p:sldId id="275" r:id="rId14"/>
    <p:sldId id="288" r:id="rId15"/>
    <p:sldId id="290" r:id="rId16"/>
    <p:sldId id="295" r:id="rId17"/>
    <p:sldId id="296" r:id="rId18"/>
    <p:sldId id="25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8976"/>
    <a:srgbClr val="000099"/>
    <a:srgbClr val="0066FF"/>
    <a:srgbClr val="006666"/>
    <a:srgbClr val="FF6600"/>
    <a:srgbClr val="FF99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48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B090B-AEF6-46BA-8A39-F22130249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432790-DDA2-49BF-A1D4-7E5E8EBF7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A2A64-5857-4615-A975-26665AD0E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3733-20DB-4631-AE65-67BFD0427AF5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779B4-0E0B-47D3-80ED-A5A2D6327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8D802-FDAA-4E51-ADA8-0C161547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1B53-3EF5-4F2E-AAF2-AB69BB3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02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69942-CF1D-4B3E-B68D-ACAEDCDD1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453BB-8FC6-4094-B54F-954AB73A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2C45B-7835-49A6-89E3-A9A307CEF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3733-20DB-4631-AE65-67BFD0427AF5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D7E25-24C3-47AB-AE6E-BC6BF3AFA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41F9A-7D34-4CDE-AD58-8A0D24C0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1B53-3EF5-4F2E-AAF2-AB69BB3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76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1DE6B2-5D1D-47C1-B34F-23BFA94A2E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E381FC-AF11-49EE-ADE5-643220F594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10931-3FBA-4E56-841B-075DD9BF7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3733-20DB-4631-AE65-67BFD0427AF5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CB646-B419-4046-9EF6-BE91181FA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6C663-3460-42AB-BFC6-028D6EBBE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1B53-3EF5-4F2E-AAF2-AB69BB3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4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4BB74-02B5-44A6-BE04-F04E1B428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5BB4B-E088-4B56-8B57-9BD5E0EAB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8CD6B-98CA-426E-857E-27A7BB477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3733-20DB-4631-AE65-67BFD0427AF5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356D3-705F-48B8-91D6-3F47CA8A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1022B-6085-4DC1-A5B9-4436CC054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1B53-3EF5-4F2E-AAF2-AB69BB3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59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A2ABD-F211-436D-9D5C-D4C19AA0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77512-B7B6-4F7E-B5CF-A6A5991DD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A8A46-CA64-4B44-B070-27084381B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3733-20DB-4631-AE65-67BFD0427AF5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159C5-4F53-4C7B-8FCC-DC51D2030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68D1F-D17D-4D6A-944C-F8D49E4D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1B53-3EF5-4F2E-AAF2-AB69BB3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3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CAA7B-8DC8-4F4B-B55F-2A0EDBB59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DAFC5-87EF-44EC-ACA9-D933301C2C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AF2925-9130-4562-AC5D-40261F7C7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55B4F7-6356-45AE-A347-AE53ECB17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3733-20DB-4631-AE65-67BFD0427AF5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98FD61-6A1E-4F11-9384-D7C3C20C0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78D21-D753-4B25-8C30-DBC936300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1B53-3EF5-4F2E-AAF2-AB69BB3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A3076-E175-445E-B1C5-7FA0813B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37767-17E0-4B1A-93C5-64260EFE5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81799-2311-4F92-AE69-7AADE5786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E4632-AAE3-4079-9170-711257772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981E74-6600-4AEC-97EC-F269DE7C05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8C3D6-8015-4083-B937-FD88B65FC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3733-20DB-4631-AE65-67BFD0427AF5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3E26AC-3E10-4B12-BF57-6E2838799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F08057-8FD5-4A13-9A53-AD5EF700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1B53-3EF5-4F2E-AAF2-AB69BB3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03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8665F-766A-4CF4-9396-29355FA7E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E2BF74-B65E-496E-AA8E-818215363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3733-20DB-4631-AE65-67BFD0427AF5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D9AC0-2F3E-418B-AD99-5C4AAFA3A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E378D6-B334-4B3D-B7DE-56B8E1760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1B53-3EF5-4F2E-AAF2-AB69BB3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5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991A3A-7C45-4052-B617-0A853D73F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3733-20DB-4631-AE65-67BFD0427AF5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7B2AA-3122-4963-AA9A-6C946041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75C59-8F40-4D51-89BE-94EF70588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1B53-3EF5-4F2E-AAF2-AB69BB3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99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91DE2-FEFF-49C3-B234-446B521C8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DED2B-5392-4202-A6CB-CE5887961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A407E6-EB69-40B2-9F7F-DEB83AF89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2F91F-CE12-42E0-B60B-192EDE952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3733-20DB-4631-AE65-67BFD0427AF5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68CD4-78A5-45B0-855C-F429ECF4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915AFB-4809-4E11-8175-2F5EC3AF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1B53-3EF5-4F2E-AAF2-AB69BB3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18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39F2D-00B8-42D6-8340-59B8EB41C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77DE13-7404-4EAD-8A67-E28C72AD25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568F35-A94A-4A59-A577-791C99039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57FCD-6ED2-40F9-B257-4688292D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3733-20DB-4631-AE65-67BFD0427AF5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AB702C-7203-4CA9-AF56-B7EA6F37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EC5D7-BC05-4960-9CC6-141248A63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1B53-3EF5-4F2E-AAF2-AB69BB3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65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528F72-ECF7-4E6D-9CB4-4EA78930E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67A83-D983-46FC-BC80-DA9D63EC0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05783-0B8D-43C9-A573-725057219D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E3733-20DB-4631-AE65-67BFD0427AF5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69B42-C44D-40D9-AA27-BC270B0485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E7523-5886-4D92-A26A-60E2A5C3B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F1B53-3EF5-4F2E-AAF2-AB69BB3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3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892AD3-13BC-EDBE-C9C7-D73A4129A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8894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79D725-43A7-3581-E355-9F4C606A6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878" y="-1"/>
            <a:ext cx="10451122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AEA685-4324-E239-3C56-7597740B24FA}"/>
              </a:ext>
            </a:extLst>
          </p:cNvPr>
          <p:cNvSpPr/>
          <p:nvPr/>
        </p:nvSpPr>
        <p:spPr>
          <a:xfrm>
            <a:off x="5413829" y="2430891"/>
            <a:ext cx="6760073" cy="1270251"/>
          </a:xfrm>
          <a:prstGeom prst="rect">
            <a:avLst/>
          </a:prstGeom>
          <a:solidFill>
            <a:srgbClr val="00009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MetroGIS Logo">
            <a:extLst>
              <a:ext uri="{FF2B5EF4-FFF2-40B4-BE49-F238E27FC236}">
                <a16:creationId xmlns:a16="http://schemas.microsoft.com/office/drawing/2014/main" id="{1BB61D86-AA95-4034-8CF1-2029C86A2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DDB6C1-7497-4863-81D4-5B8F48B10DD4}"/>
              </a:ext>
            </a:extLst>
          </p:cNvPr>
          <p:cNvSpPr txBox="1"/>
          <p:nvPr/>
        </p:nvSpPr>
        <p:spPr>
          <a:xfrm>
            <a:off x="5893511" y="2619577"/>
            <a:ext cx="58908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rgbClr val="000099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MetroGIS Coordinating Committee</a:t>
            </a:r>
          </a:p>
          <a:p>
            <a:pPr algn="ctr"/>
            <a:r>
              <a:rPr lang="en-US" sz="2600" dirty="0">
                <a:solidFill>
                  <a:schemeClr val="bg1"/>
                </a:solidFill>
                <a:effectLst>
                  <a:outerShdw blurRad="50800" dist="50800" dir="2700000" algn="ctr" rotWithShape="0">
                    <a:srgbClr val="000099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January 26, 2023</a:t>
            </a:r>
          </a:p>
        </p:txBody>
      </p:sp>
    </p:spTree>
    <p:extLst>
      <p:ext uri="{BB962C8B-B14F-4D97-AF65-F5344CB8AC3E}">
        <p14:creationId xmlns:p14="http://schemas.microsoft.com/office/powerpoint/2010/main" val="2614770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ED2A073E-A85D-4215-9616-7397CC8B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2491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AA8F28A1-F484-4602-BB92-446404D3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FC368-BAC8-1F82-18AC-5AA91A562DFD}"/>
              </a:ext>
            </a:extLst>
          </p:cNvPr>
          <p:cNvSpPr txBox="1"/>
          <p:nvPr/>
        </p:nvSpPr>
        <p:spPr>
          <a:xfrm>
            <a:off x="1975808" y="1756229"/>
            <a:ext cx="101145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Address accuracy and consistency between county data producer road centerline and address point data </a:t>
            </a:r>
          </a:p>
          <a:p>
            <a:endParaRPr lang="en-US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Timeliness/frequency of updates by data producers to the regional datasets</a:t>
            </a:r>
          </a:p>
          <a:p>
            <a:endParaRPr lang="en-US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Build out of consistently formatted, sub-address coverage in the regional address points</a:t>
            </a:r>
          </a:p>
          <a:p>
            <a:endParaRPr lang="en-US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Edge-matching of data between metro data producers and their neighboring counties</a:t>
            </a:r>
          </a:p>
          <a:p>
            <a:endParaRPr lang="en-US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Consistency in data producer use of GAC Location Description attribute</a:t>
            </a:r>
          </a:p>
          <a:p>
            <a:endParaRPr lang="en-US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Getting local, authoritative data into external platforms (such as ESRI, Google, HERE, etc.) for data consistency with third party apps and geocoding services that rely on these platforms </a:t>
            </a:r>
          </a:p>
          <a:p>
            <a:endParaRPr lang="en-US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Address and road data flows/processes between cities and county GIS departments</a:t>
            </a:r>
          </a:p>
          <a:p>
            <a:r>
              <a:rPr lang="en-US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(data lifecycle models &amp; supporting info)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5BC0B9-E858-D9F7-54A9-04A2343D475B}"/>
              </a:ext>
            </a:extLst>
          </p:cNvPr>
          <p:cNvSpPr/>
          <p:nvPr/>
        </p:nvSpPr>
        <p:spPr>
          <a:xfrm>
            <a:off x="1958281" y="5820229"/>
            <a:ext cx="10000354" cy="8275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AA8885-228F-0960-82A0-A33B600EFF96}"/>
              </a:ext>
            </a:extLst>
          </p:cNvPr>
          <p:cNvSpPr/>
          <p:nvPr/>
        </p:nvSpPr>
        <p:spPr>
          <a:xfrm>
            <a:off x="1740877" y="108858"/>
            <a:ext cx="10451123" cy="15022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5F896D-6428-8382-95B6-14BAF6EE8CB1}"/>
              </a:ext>
            </a:extLst>
          </p:cNvPr>
          <p:cNvSpPr txBox="1"/>
          <p:nvPr/>
        </p:nvSpPr>
        <p:spPr>
          <a:xfrm>
            <a:off x="1975808" y="282746"/>
            <a:ext cx="98190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Question 4: Please describe any </a:t>
            </a:r>
            <a:r>
              <a:rPr lang="en-US" sz="2400" b="1" u="sng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challenges or unmet needs </a:t>
            </a: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your agency/interest/business has in working with geospatial technology, geospatial data, etc.</a:t>
            </a:r>
          </a:p>
        </p:txBody>
      </p:sp>
    </p:spTree>
    <p:extLst>
      <p:ext uri="{BB962C8B-B14F-4D97-AF65-F5344CB8AC3E}">
        <p14:creationId xmlns:p14="http://schemas.microsoft.com/office/powerpoint/2010/main" val="2309969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ED2A073E-A85D-4215-9616-7397CC8B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2491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AA8F28A1-F484-4602-BB92-446404D3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FC368-BAC8-1F82-18AC-5AA91A562DFD}"/>
              </a:ext>
            </a:extLst>
          </p:cNvPr>
          <p:cNvSpPr txBox="1"/>
          <p:nvPr/>
        </p:nvSpPr>
        <p:spPr>
          <a:xfrm>
            <a:off x="1975808" y="2177143"/>
            <a:ext cx="99828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Maintaining topological consistency across data layers</a:t>
            </a:r>
          </a:p>
          <a:p>
            <a:endParaRPr lang="en-US" sz="2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Automating geospatial applications and workflows</a:t>
            </a:r>
          </a:p>
          <a:p>
            <a:endParaRPr lang="en-US" sz="2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Indoor location identification, including geo-referenced building floor plans and the means to estimate floor level within multi-story buildings given a vertical z-axis coordinate</a:t>
            </a:r>
          </a:p>
          <a:p>
            <a:endParaRPr lang="en-US" sz="2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Consistent method for reporting/tracking data update requests with data producer organizations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F3094F-C350-BB59-F7F3-E1C4B45E1920}"/>
              </a:ext>
            </a:extLst>
          </p:cNvPr>
          <p:cNvSpPr/>
          <p:nvPr/>
        </p:nvSpPr>
        <p:spPr>
          <a:xfrm>
            <a:off x="1740877" y="108858"/>
            <a:ext cx="10451123" cy="15022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3A72DE-D67E-70D4-DFD3-810A82F8BA15}"/>
              </a:ext>
            </a:extLst>
          </p:cNvPr>
          <p:cNvSpPr txBox="1"/>
          <p:nvPr/>
        </p:nvSpPr>
        <p:spPr>
          <a:xfrm>
            <a:off x="1975808" y="282746"/>
            <a:ext cx="98190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Question 4: Please describe any </a:t>
            </a:r>
            <a:r>
              <a:rPr lang="en-US" sz="2400" b="1" u="sng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challenges or unmet needs </a:t>
            </a: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your agency/interest/business has in working with geospatial technology, geospatial data, etc.</a:t>
            </a:r>
          </a:p>
        </p:txBody>
      </p:sp>
    </p:spTree>
    <p:extLst>
      <p:ext uri="{BB962C8B-B14F-4D97-AF65-F5344CB8AC3E}">
        <p14:creationId xmlns:p14="http://schemas.microsoft.com/office/powerpoint/2010/main" val="3940349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DCC6F01-46C5-42DE-9AAA-AB04C28BC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205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49487F29-8A57-40DF-BE82-05D8614A5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6746FE-7C6E-451F-9AB5-512F61583739}"/>
              </a:ext>
            </a:extLst>
          </p:cNvPr>
          <p:cNvSpPr txBox="1"/>
          <p:nvPr/>
        </p:nvSpPr>
        <p:spPr>
          <a:xfrm>
            <a:off x="2007578" y="2793024"/>
            <a:ext cx="93726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37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5) 2023 Work Plan Project Updates</a:t>
            </a:r>
          </a:p>
        </p:txBody>
      </p:sp>
    </p:spTree>
    <p:extLst>
      <p:ext uri="{BB962C8B-B14F-4D97-AF65-F5344CB8AC3E}">
        <p14:creationId xmlns:p14="http://schemas.microsoft.com/office/powerpoint/2010/main" val="827928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896503-6BD0-48F7-8053-53E9B8002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480"/>
            <a:ext cx="1588947" cy="6857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6776EF-54EA-48A0-955E-2036D7799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876" y="-480"/>
            <a:ext cx="10451124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D0AD7B-5338-4214-9CDE-0B71F2BBE358}"/>
              </a:ext>
            </a:extLst>
          </p:cNvPr>
          <p:cNvSpPr/>
          <p:nvPr/>
        </p:nvSpPr>
        <p:spPr>
          <a:xfrm>
            <a:off x="1736822" y="0"/>
            <a:ext cx="10455178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49487F29-8A57-40DF-BE82-05D8614A5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6746FE-7C6E-451F-9AB5-512F61583739}"/>
              </a:ext>
            </a:extLst>
          </p:cNvPr>
          <p:cNvSpPr txBox="1"/>
          <p:nvPr/>
        </p:nvSpPr>
        <p:spPr>
          <a:xfrm>
            <a:off x="1949827" y="332355"/>
            <a:ext cx="937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48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LIDAR Project Update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C84B2B-8430-ABB4-CF3F-AE45166535B0}"/>
              </a:ext>
            </a:extLst>
          </p:cNvPr>
          <p:cNvSpPr txBox="1"/>
          <p:nvPr/>
        </p:nvSpPr>
        <p:spPr>
          <a:xfrm>
            <a:off x="2032041" y="1571347"/>
            <a:ext cx="62184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32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Woolpert</a:t>
            </a:r>
            <a:r>
              <a:rPr lang="en-US" sz="32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has collected the </a:t>
            </a:r>
          </a:p>
          <a:p>
            <a:r>
              <a:rPr lang="en-US" sz="32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Metro region as part of the</a:t>
            </a:r>
          </a:p>
          <a:p>
            <a:r>
              <a:rPr lang="en-US" sz="32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Central Mississippi Region </a:t>
            </a:r>
          </a:p>
          <a:p>
            <a:r>
              <a:rPr lang="en-US" sz="32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(18 Counties)</a:t>
            </a:r>
          </a:p>
          <a:p>
            <a:endParaRPr lang="en-US" sz="32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Preliminary data is at USGS</a:t>
            </a:r>
          </a:p>
          <a:p>
            <a:endParaRPr lang="en-US" sz="32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Delivery od data to counties</a:t>
            </a:r>
          </a:p>
          <a:p>
            <a:r>
              <a:rPr lang="en-US" sz="32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sometime in Spring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E635B2-1153-335B-AEEC-55EA92CF3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7548" y="1354927"/>
            <a:ext cx="3813259" cy="380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81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896503-6BD0-48F7-8053-53E9B8002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480"/>
            <a:ext cx="1588947" cy="6857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6776EF-54EA-48A0-955E-2036D7799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876" y="-480"/>
            <a:ext cx="10451124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D0AD7B-5338-4214-9CDE-0B71F2BBE358}"/>
              </a:ext>
            </a:extLst>
          </p:cNvPr>
          <p:cNvSpPr/>
          <p:nvPr/>
        </p:nvSpPr>
        <p:spPr>
          <a:xfrm>
            <a:off x="1744931" y="-961"/>
            <a:ext cx="10455178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49487F29-8A57-40DF-BE82-05D8614A5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228D8B-01A6-658C-D81A-BB32FA54E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522" y="288332"/>
            <a:ext cx="8834775" cy="55579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CBA2CE-4B6D-64B3-9ED7-C75B742287DB}"/>
              </a:ext>
            </a:extLst>
          </p:cNvPr>
          <p:cNvSpPr txBox="1"/>
          <p:nvPr/>
        </p:nvSpPr>
        <p:spPr>
          <a:xfrm>
            <a:off x="2727076" y="5980117"/>
            <a:ext cx="8852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https://lidarhub-minnesota.hub.arcgis.com/</a:t>
            </a:r>
          </a:p>
        </p:txBody>
      </p:sp>
    </p:spTree>
    <p:extLst>
      <p:ext uri="{BB962C8B-B14F-4D97-AF65-F5344CB8AC3E}">
        <p14:creationId xmlns:p14="http://schemas.microsoft.com/office/powerpoint/2010/main" val="680688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D14506C-B44E-D348-8719-605B8FD52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876" y="0"/>
            <a:ext cx="1045112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3DFBAD-61B7-4AC8-105E-4A2333F97241}"/>
              </a:ext>
            </a:extLst>
          </p:cNvPr>
          <p:cNvSpPr/>
          <p:nvPr/>
        </p:nvSpPr>
        <p:spPr>
          <a:xfrm>
            <a:off x="1740875" y="0"/>
            <a:ext cx="10451125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DCC6F01-46C5-42DE-9AAA-AB04C28BC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205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49487F29-8A57-40DF-BE82-05D8614A5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6746FE-7C6E-451F-9AB5-512F61583739}"/>
              </a:ext>
            </a:extLst>
          </p:cNvPr>
          <p:cNvSpPr txBox="1"/>
          <p:nvPr/>
        </p:nvSpPr>
        <p:spPr>
          <a:xfrm>
            <a:off x="2007578" y="447857"/>
            <a:ext cx="937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48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External Platform Publishing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6479A0-8A2E-5A8E-22E1-CF9E28B07988}"/>
              </a:ext>
            </a:extLst>
          </p:cNvPr>
          <p:cNvSpPr txBox="1"/>
          <p:nvPr/>
        </p:nvSpPr>
        <p:spPr>
          <a:xfrm>
            <a:off x="2289070" y="1600718"/>
            <a:ext cx="9372600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37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Metro regional datasets available to/integrated with/published in:</a:t>
            </a:r>
          </a:p>
          <a:p>
            <a:endParaRPr lang="en-US" sz="3700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ESRI Community Basemap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Google Maps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Open Street Map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804682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2682722-AD60-EF17-33CD-B8466C600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94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E0D523-1712-3FFE-C02F-B2FB62F8A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878" y="0"/>
            <a:ext cx="1045112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C3BBF5-1D68-CC80-FC77-00CDEB0DE0FC}"/>
              </a:ext>
            </a:extLst>
          </p:cNvPr>
          <p:cNvSpPr/>
          <p:nvPr/>
        </p:nvSpPr>
        <p:spPr>
          <a:xfrm>
            <a:off x="1736822" y="0"/>
            <a:ext cx="10455178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49487F29-8A57-40DF-BE82-05D8614A5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F74613-E4B0-0F31-4436-1664DE02FF19}"/>
              </a:ext>
            </a:extLst>
          </p:cNvPr>
          <p:cNvSpPr txBox="1"/>
          <p:nvPr/>
        </p:nvSpPr>
        <p:spPr>
          <a:xfrm>
            <a:off x="2007577" y="1002650"/>
            <a:ext cx="10184423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60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MLCCS Project</a:t>
            </a:r>
          </a:p>
          <a:p>
            <a:r>
              <a:rPr lang="en-US" sz="2700" i="0" dirty="0">
                <a:solidFill>
                  <a:srgbClr val="00009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(Minnesota Land Cover Classification System)</a:t>
            </a:r>
          </a:p>
          <a:p>
            <a:endParaRPr lang="en-US" sz="3400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34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Existing MLCCS data is from 2011</a:t>
            </a:r>
          </a:p>
          <a:p>
            <a:r>
              <a:rPr lang="en-US" sz="34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Metro region data is incomplete</a:t>
            </a:r>
          </a:p>
          <a:p>
            <a:endParaRPr lang="en-US" sz="3400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34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MetroGIS providing $26,500 in 2023 toward</a:t>
            </a:r>
          </a:p>
          <a:p>
            <a:r>
              <a:rPr lang="en-US" sz="34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new land cover data collection process </a:t>
            </a:r>
          </a:p>
        </p:txBody>
      </p:sp>
    </p:spTree>
    <p:extLst>
      <p:ext uri="{BB962C8B-B14F-4D97-AF65-F5344CB8AC3E}">
        <p14:creationId xmlns:p14="http://schemas.microsoft.com/office/powerpoint/2010/main" val="2701267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2AB3A90-13FB-3E22-94B8-4111B33D5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09" y="0"/>
            <a:ext cx="1678021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EB7317-8480-66BE-B2B7-C8FA62093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877" y="0"/>
            <a:ext cx="1056723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3DFBAD-61B7-4AC8-105E-4A2333F97241}"/>
              </a:ext>
            </a:extLst>
          </p:cNvPr>
          <p:cNvSpPr/>
          <p:nvPr/>
        </p:nvSpPr>
        <p:spPr>
          <a:xfrm>
            <a:off x="1740877" y="0"/>
            <a:ext cx="10567237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49487F29-8A57-40DF-BE82-05D8614A5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6746FE-7C6E-451F-9AB5-512F61583739}"/>
              </a:ext>
            </a:extLst>
          </p:cNvPr>
          <p:cNvSpPr txBox="1"/>
          <p:nvPr/>
        </p:nvSpPr>
        <p:spPr>
          <a:xfrm>
            <a:off x="2149509" y="360771"/>
            <a:ext cx="937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44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GIS Data Provisioning for NG9-1-1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B8FEA7-5581-3659-CE89-78DC21A84E49}"/>
              </a:ext>
            </a:extLst>
          </p:cNvPr>
          <p:cNvSpPr txBox="1"/>
          <p:nvPr/>
        </p:nvSpPr>
        <p:spPr>
          <a:xfrm>
            <a:off x="2175144" y="1485630"/>
            <a:ext cx="93726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30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Re-think as regional data provisioning with</a:t>
            </a:r>
          </a:p>
          <a:p>
            <a:r>
              <a:rPr lang="en-US" sz="30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NG9-1-1 as primary use case</a:t>
            </a:r>
          </a:p>
          <a:p>
            <a:endParaRPr lang="en-US" sz="3000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30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Documentation of existing methods and processes for regional data maintenance</a:t>
            </a:r>
          </a:p>
          <a:p>
            <a:endParaRPr lang="en-US" sz="3000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30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Best practices for accuracy and consistency of data</a:t>
            </a:r>
          </a:p>
          <a:p>
            <a:endParaRPr lang="en-US" sz="3000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30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General data life-cycle models</a:t>
            </a:r>
          </a:p>
          <a:p>
            <a:r>
              <a:rPr lang="en-US" sz="2000" i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(i. e., the workflow and process of the creation of new address or street to its appearance and maintenance in the data…)</a:t>
            </a:r>
          </a:p>
        </p:txBody>
      </p:sp>
    </p:spTree>
    <p:extLst>
      <p:ext uri="{BB962C8B-B14F-4D97-AF65-F5344CB8AC3E}">
        <p14:creationId xmlns:p14="http://schemas.microsoft.com/office/powerpoint/2010/main" val="2006470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7D1231E-4068-4544-AF26-A1971F17E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876" y="-1"/>
            <a:ext cx="10457703" cy="6858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B13F58-A87B-4450-93BD-2B0398AB8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09" y="0"/>
            <a:ext cx="167802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AA8F28A1-F484-4602-BB92-446404D3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C5FA32-A28C-4BAE-BCB2-D8BE353324C0}"/>
              </a:ext>
            </a:extLst>
          </p:cNvPr>
          <p:cNvSpPr txBox="1"/>
          <p:nvPr/>
        </p:nvSpPr>
        <p:spPr>
          <a:xfrm>
            <a:off x="2255361" y="2641403"/>
            <a:ext cx="937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5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6 ) Lightning Round</a:t>
            </a:r>
          </a:p>
          <a:p>
            <a:r>
              <a:rPr lang="en-US" sz="5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7 ) Adjourn</a:t>
            </a:r>
          </a:p>
        </p:txBody>
      </p:sp>
    </p:spTree>
    <p:extLst>
      <p:ext uri="{BB962C8B-B14F-4D97-AF65-F5344CB8AC3E}">
        <p14:creationId xmlns:p14="http://schemas.microsoft.com/office/powerpoint/2010/main" val="2843549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C63E5A7-78A1-4E2A-9F75-09F1BD50E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94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55536C42-131A-4AC0-BB8C-04BADE923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E2F4D3-C955-43D1-88D7-F5B383893148}"/>
              </a:ext>
            </a:extLst>
          </p:cNvPr>
          <p:cNvSpPr txBox="1"/>
          <p:nvPr/>
        </p:nvSpPr>
        <p:spPr>
          <a:xfrm>
            <a:off x="1975808" y="1512279"/>
            <a:ext cx="90497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MetroGIS Coordinating Committee</a:t>
            </a:r>
          </a:p>
          <a:p>
            <a:r>
              <a:rPr lang="en-US" sz="30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January 26,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D86955-4E9C-4C38-8F8D-7CC481C2DF8C}"/>
              </a:ext>
            </a:extLst>
          </p:cNvPr>
          <p:cNvSpPr txBox="1"/>
          <p:nvPr/>
        </p:nvSpPr>
        <p:spPr>
          <a:xfrm>
            <a:off x="1975808" y="3176956"/>
            <a:ext cx="90497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1 ) Call to Order</a:t>
            </a:r>
          </a:p>
          <a:p>
            <a:endParaRPr lang="en-US" sz="2400" b="1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2 ) Approve Today’s Meeting Agenda</a:t>
            </a:r>
          </a:p>
          <a:p>
            <a:endParaRPr lang="en-US" sz="2400" b="1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3 ) Approve Minutes from last meeting on December 8, 2022</a:t>
            </a:r>
          </a:p>
        </p:txBody>
      </p:sp>
    </p:spTree>
    <p:extLst>
      <p:ext uri="{BB962C8B-B14F-4D97-AF65-F5344CB8AC3E}">
        <p14:creationId xmlns:p14="http://schemas.microsoft.com/office/powerpoint/2010/main" val="3188741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927E27-1275-4E97-BA7E-6857B5778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09" y="0"/>
            <a:ext cx="167802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MetroGIS Logo">
            <a:extLst>
              <a:ext uri="{FF2B5EF4-FFF2-40B4-BE49-F238E27FC236}">
                <a16:creationId xmlns:a16="http://schemas.microsoft.com/office/drawing/2014/main" id="{1BB61D86-AA95-4034-8CF1-2029C86A2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CD4695-F5AE-4122-9412-D5646BCF9E09}"/>
              </a:ext>
            </a:extLst>
          </p:cNvPr>
          <p:cNvSpPr txBox="1"/>
          <p:nvPr/>
        </p:nvSpPr>
        <p:spPr>
          <a:xfrm>
            <a:off x="2019768" y="165828"/>
            <a:ext cx="978830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Why we are here:</a:t>
            </a:r>
          </a:p>
          <a:p>
            <a:endParaRPr lang="en-US" sz="3500" b="1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6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#1 - Regional Datasets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Stable, continued, on-going, maintenance of the regional datasets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Regional datasets remaining high quality and accurate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Ease of access and reliability of the regional datasets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68814-030C-4F85-94EA-383DC2A9E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426" y="3097830"/>
            <a:ext cx="2757512" cy="323590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D8F25AD-160E-4FF2-B4D8-8868D3D8D98B}"/>
              </a:ext>
            </a:extLst>
          </p:cNvPr>
          <p:cNvGrpSpPr/>
          <p:nvPr/>
        </p:nvGrpSpPr>
        <p:grpSpPr>
          <a:xfrm>
            <a:off x="7871382" y="3090436"/>
            <a:ext cx="4087254" cy="3548982"/>
            <a:chOff x="7424916" y="2726848"/>
            <a:chExt cx="4715996" cy="40949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65B8B7E-4551-4B3D-ADC5-0668D83C3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3915" y="4263978"/>
              <a:ext cx="2896997" cy="255779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20D15F-8F7D-4AC5-ACBB-BF6A97CE5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4916" y="2726848"/>
              <a:ext cx="2468364" cy="2416652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C0A7D73-A6D7-4051-BFBB-C5A2ACED87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1786" y="3097830"/>
            <a:ext cx="2833203" cy="32522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CFD02F-553A-4C1B-BE74-B1FF4F0E01F9}"/>
              </a:ext>
            </a:extLst>
          </p:cNvPr>
          <p:cNvSpPr txBox="1"/>
          <p:nvPr/>
        </p:nvSpPr>
        <p:spPr>
          <a:xfrm>
            <a:off x="2557196" y="6309060"/>
            <a:ext cx="2067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Address points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429249-D1C7-4CB9-828E-B59E1E81CF0B}"/>
              </a:ext>
            </a:extLst>
          </p:cNvPr>
          <p:cNvSpPr txBox="1"/>
          <p:nvPr/>
        </p:nvSpPr>
        <p:spPr>
          <a:xfrm>
            <a:off x="5281275" y="6309060"/>
            <a:ext cx="2285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66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Road centerlines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AE5177-5EE7-435F-8A9A-5011067D083F}"/>
              </a:ext>
            </a:extLst>
          </p:cNvPr>
          <p:cNvSpPr txBox="1"/>
          <p:nvPr/>
        </p:nvSpPr>
        <p:spPr>
          <a:xfrm>
            <a:off x="10024300" y="3564336"/>
            <a:ext cx="2067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&lt; Parcels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16689B-78A1-40B9-BE91-58D69DEADE79}"/>
              </a:ext>
            </a:extLst>
          </p:cNvPr>
          <p:cNvSpPr txBox="1"/>
          <p:nvPr/>
        </p:nvSpPr>
        <p:spPr>
          <a:xfrm>
            <a:off x="8031376" y="5993944"/>
            <a:ext cx="2067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Parks/Trails &gt;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9EC2AE-D52B-426F-957B-0006AE3ED14E}"/>
              </a:ext>
            </a:extLst>
          </p:cNvPr>
          <p:cNvSpPr/>
          <p:nvPr/>
        </p:nvSpPr>
        <p:spPr>
          <a:xfrm>
            <a:off x="9359662" y="6611898"/>
            <a:ext cx="2732196" cy="246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3538906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927E27-1275-4E97-BA7E-6857B5778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09" y="0"/>
            <a:ext cx="167802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MetroGIS Logo">
            <a:extLst>
              <a:ext uri="{FF2B5EF4-FFF2-40B4-BE49-F238E27FC236}">
                <a16:creationId xmlns:a16="http://schemas.microsoft.com/office/drawing/2014/main" id="{1BB61D86-AA95-4034-8CF1-2029C86A2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CD4695-F5AE-4122-9412-D5646BCF9E09}"/>
              </a:ext>
            </a:extLst>
          </p:cNvPr>
          <p:cNvSpPr txBox="1"/>
          <p:nvPr/>
        </p:nvSpPr>
        <p:spPr>
          <a:xfrm>
            <a:off x="2019768" y="165828"/>
            <a:ext cx="978830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Why we are here:</a:t>
            </a:r>
          </a:p>
          <a:p>
            <a:endParaRPr lang="en-US" sz="3500" b="1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6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#1 - Regional Datasets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Stable, continued, on-going, maintenance of the regional datasets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Regional datasets remaining high quality and accurate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Ease of access and reliability of the regional datasets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68814-030C-4F85-94EA-383DC2A9E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426" y="3097830"/>
            <a:ext cx="2757512" cy="323590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D8F25AD-160E-4FF2-B4D8-8868D3D8D98B}"/>
              </a:ext>
            </a:extLst>
          </p:cNvPr>
          <p:cNvGrpSpPr/>
          <p:nvPr/>
        </p:nvGrpSpPr>
        <p:grpSpPr>
          <a:xfrm>
            <a:off x="7871382" y="3090436"/>
            <a:ext cx="4087254" cy="3548982"/>
            <a:chOff x="7424916" y="2726848"/>
            <a:chExt cx="4715996" cy="40949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65B8B7E-4551-4B3D-ADC5-0668D83C3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3915" y="4263978"/>
              <a:ext cx="2896997" cy="255779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20D15F-8F7D-4AC5-ACBB-BF6A97CE5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4916" y="2726848"/>
              <a:ext cx="2468364" cy="2416652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C0A7D73-A6D7-4051-BFBB-C5A2ACED87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1786" y="3097830"/>
            <a:ext cx="2833203" cy="32522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CFD02F-553A-4C1B-BE74-B1FF4F0E01F9}"/>
              </a:ext>
            </a:extLst>
          </p:cNvPr>
          <p:cNvSpPr txBox="1"/>
          <p:nvPr/>
        </p:nvSpPr>
        <p:spPr>
          <a:xfrm>
            <a:off x="2557196" y="6309060"/>
            <a:ext cx="2067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Address points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429249-D1C7-4CB9-828E-B59E1E81CF0B}"/>
              </a:ext>
            </a:extLst>
          </p:cNvPr>
          <p:cNvSpPr txBox="1"/>
          <p:nvPr/>
        </p:nvSpPr>
        <p:spPr>
          <a:xfrm>
            <a:off x="5281275" y="6309060"/>
            <a:ext cx="2285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66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Road centerlines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AE5177-5EE7-435F-8A9A-5011067D083F}"/>
              </a:ext>
            </a:extLst>
          </p:cNvPr>
          <p:cNvSpPr txBox="1"/>
          <p:nvPr/>
        </p:nvSpPr>
        <p:spPr>
          <a:xfrm>
            <a:off x="10024300" y="3564336"/>
            <a:ext cx="2067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&lt; Parcels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16689B-78A1-40B9-BE91-58D69DEADE79}"/>
              </a:ext>
            </a:extLst>
          </p:cNvPr>
          <p:cNvSpPr txBox="1"/>
          <p:nvPr/>
        </p:nvSpPr>
        <p:spPr>
          <a:xfrm>
            <a:off x="8031376" y="5993944"/>
            <a:ext cx="2067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Parks/Trails &gt;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9EC2AE-D52B-426F-957B-0006AE3ED14E}"/>
              </a:ext>
            </a:extLst>
          </p:cNvPr>
          <p:cNvSpPr/>
          <p:nvPr/>
        </p:nvSpPr>
        <p:spPr>
          <a:xfrm>
            <a:off x="9359662" y="6611898"/>
            <a:ext cx="2732196" cy="246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416747-CDD1-EDCA-47B2-6FAB88BDB8A7}"/>
              </a:ext>
            </a:extLst>
          </p:cNvPr>
          <p:cNvSpPr/>
          <p:nvPr/>
        </p:nvSpPr>
        <p:spPr>
          <a:xfrm>
            <a:off x="1894788" y="2935817"/>
            <a:ext cx="10063847" cy="392218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2DA4A5-E741-E615-C019-084600A8EC78}"/>
              </a:ext>
            </a:extLst>
          </p:cNvPr>
          <p:cNvSpPr txBox="1"/>
          <p:nvPr/>
        </p:nvSpPr>
        <p:spPr>
          <a:xfrm>
            <a:off x="2019768" y="3277411"/>
            <a:ext cx="978830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#2 – Meet the needs of the participants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place to communicate, discuss, and explore ideas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place to ask for what you want and need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6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#3 – Take on projects appropriate to the collaborative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Projects and initiatives to meet our shared needs</a:t>
            </a:r>
          </a:p>
          <a:p>
            <a:endParaRPr lang="en-US" sz="2600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33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ED2A073E-A85D-4215-9616-7397CC8B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2491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AA8F28A1-F484-4602-BB92-446404D3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C5FA32-A28C-4BAE-BCB2-D8BE353324C0}"/>
              </a:ext>
            </a:extLst>
          </p:cNvPr>
          <p:cNvSpPr txBox="1"/>
          <p:nvPr/>
        </p:nvSpPr>
        <p:spPr>
          <a:xfrm>
            <a:off x="1975808" y="2944664"/>
            <a:ext cx="9372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34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4) Needs Assessment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65E3A5-BD2A-33F2-1D7F-F6095EEB7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952" y="2183975"/>
            <a:ext cx="3329683" cy="43324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BD12A4-3EA8-DA5A-DB9E-8CC844AB1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666" y="472187"/>
            <a:ext cx="3524572" cy="462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73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C92F03-8457-4963-0738-BDD0856DB571}"/>
              </a:ext>
            </a:extLst>
          </p:cNvPr>
          <p:cNvSpPr/>
          <p:nvPr/>
        </p:nvSpPr>
        <p:spPr>
          <a:xfrm>
            <a:off x="1740877" y="123372"/>
            <a:ext cx="10451123" cy="125548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ED2A073E-A85D-4215-9616-7397CC8B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2491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AA8F28A1-F484-4602-BB92-446404D3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0490DB-819C-BD5A-5FE9-48BC6DEDF28E}"/>
              </a:ext>
            </a:extLst>
          </p:cNvPr>
          <p:cNvSpPr txBox="1"/>
          <p:nvPr/>
        </p:nvSpPr>
        <p:spPr>
          <a:xfrm>
            <a:off x="2017234" y="333486"/>
            <a:ext cx="9649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Question 1: The </a:t>
            </a:r>
            <a:r>
              <a:rPr lang="en-US" sz="2400" b="1" u="sng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most important or critical geospatial data </a:t>
            </a: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my agency/department/business includes the following: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A01E7-9CF2-D04A-B728-5B237AB0A5F7}"/>
              </a:ext>
            </a:extLst>
          </p:cNvPr>
          <p:cNvSpPr txBox="1"/>
          <p:nvPr/>
        </p:nvSpPr>
        <p:spPr>
          <a:xfrm>
            <a:off x="2017234" y="1611639"/>
            <a:ext cx="547213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Regional road centerline (GAC compliant)</a:t>
            </a:r>
          </a:p>
          <a:p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Regional address points (GAC compliant)</a:t>
            </a:r>
          </a:p>
          <a:p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Regional parcel data</a:t>
            </a:r>
          </a:p>
          <a:p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Regional CTU/Administrative boundaries</a:t>
            </a:r>
          </a:p>
          <a:p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Regional parks and trails data</a:t>
            </a:r>
          </a:p>
          <a:p>
            <a:endParaRPr lang="en-US" sz="20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Aerial imagery</a:t>
            </a:r>
          </a:p>
          <a:p>
            <a:endParaRPr lang="en-US" sz="20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Regional water features (lakes/rivers)</a:t>
            </a:r>
          </a:p>
          <a:p>
            <a:endParaRPr lang="en-US" sz="20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Regional MSAG community boundaries</a:t>
            </a:r>
          </a:p>
          <a:p>
            <a:endParaRPr lang="en-US" sz="20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Regional emergency service boundaries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Service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PSAPs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Emergency response areas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F9E11E-42F1-2A56-B8A6-118B4F14764C}"/>
              </a:ext>
            </a:extLst>
          </p:cNvPr>
          <p:cNvSpPr txBox="1"/>
          <p:nvPr/>
        </p:nvSpPr>
        <p:spPr>
          <a:xfrm>
            <a:off x="7489372" y="1588971"/>
            <a:ext cx="454297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Permit/Inspection System</a:t>
            </a:r>
          </a:p>
          <a:p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Utility billing data</a:t>
            </a:r>
          </a:p>
          <a:p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Critical infrastructure</a:t>
            </a:r>
          </a:p>
          <a:p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Water, storm, sewer lines</a:t>
            </a:r>
          </a:p>
          <a:p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Fiber</a:t>
            </a:r>
          </a:p>
          <a:p>
            <a:endParaRPr lang="en-US" sz="20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Demographic data</a:t>
            </a:r>
          </a:p>
          <a:p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Crime statistics</a:t>
            </a:r>
          </a:p>
          <a:p>
            <a:endParaRPr lang="en-US" sz="20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Sidewalk data</a:t>
            </a:r>
          </a:p>
          <a:p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Roads with bike lanes</a:t>
            </a:r>
          </a:p>
          <a:p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Grade separated multi-mode paths</a:t>
            </a:r>
          </a:p>
          <a:p>
            <a:endParaRPr lang="en-US" sz="20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LIDAR</a:t>
            </a:r>
          </a:p>
          <a:p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Elevation data</a:t>
            </a:r>
          </a:p>
        </p:txBody>
      </p:sp>
    </p:spTree>
    <p:extLst>
      <p:ext uri="{BB962C8B-B14F-4D97-AF65-F5344CB8AC3E}">
        <p14:creationId xmlns:p14="http://schemas.microsoft.com/office/powerpoint/2010/main" val="4091498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3A66BBB-C82F-C12B-8567-2DB2E94D83E0}"/>
              </a:ext>
            </a:extLst>
          </p:cNvPr>
          <p:cNvSpPr/>
          <p:nvPr/>
        </p:nvSpPr>
        <p:spPr>
          <a:xfrm>
            <a:off x="1740877" y="123372"/>
            <a:ext cx="10451123" cy="145634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ED2A073E-A85D-4215-9616-7397CC8B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2491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AA8F28A1-F484-4602-BB92-446404D3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CAB995-B605-A858-E2E6-BF2A5B7933DB}"/>
              </a:ext>
            </a:extLst>
          </p:cNvPr>
          <p:cNvSpPr txBox="1"/>
          <p:nvPr/>
        </p:nvSpPr>
        <p:spPr>
          <a:xfrm>
            <a:off x="2089673" y="253718"/>
            <a:ext cx="98190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Question 2: The kinds of data that my agency needs and is </a:t>
            </a:r>
            <a:r>
              <a:rPr lang="en-US" sz="2400" b="1" u="sng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unable to acquire in a timely, complete, consistent, or cost-effective manner </a:t>
            </a: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include the following: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EFE501-EB77-D595-F57F-CB1F5E7037D3}"/>
              </a:ext>
            </a:extLst>
          </p:cNvPr>
          <p:cNvSpPr txBox="1"/>
          <p:nvPr/>
        </p:nvSpPr>
        <p:spPr>
          <a:xfrm>
            <a:off x="2060777" y="1924750"/>
            <a:ext cx="4725123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Accurate addresses in multi-address parcels and complete sub-address data</a:t>
            </a:r>
          </a:p>
          <a:p>
            <a:endParaRPr lang="en-US" sz="21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1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Standardized data outside of the</a:t>
            </a:r>
          </a:p>
          <a:p>
            <a:r>
              <a:rPr lang="en-US" sz="21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 County Metro region</a:t>
            </a:r>
          </a:p>
          <a:p>
            <a:endParaRPr lang="en-US" sz="21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1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Community service sites</a:t>
            </a:r>
          </a:p>
          <a:p>
            <a:r>
              <a:rPr lang="en-US" sz="21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(day care sites, food access sites)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9D2AC6-7369-E80A-9441-438DD55E49BC}"/>
              </a:ext>
            </a:extLst>
          </p:cNvPr>
          <p:cNvSpPr txBox="1"/>
          <p:nvPr/>
        </p:nvSpPr>
        <p:spPr>
          <a:xfrm>
            <a:off x="7183592" y="1924750"/>
            <a:ext cx="4725122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Landmark data</a:t>
            </a:r>
          </a:p>
          <a:p>
            <a:endParaRPr lang="en-US" sz="21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1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Critical infrastructure</a:t>
            </a:r>
          </a:p>
          <a:p>
            <a:r>
              <a:rPr lang="en-US" sz="21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Fiber optic networks</a:t>
            </a:r>
          </a:p>
          <a:p>
            <a:endParaRPr lang="en-US" sz="21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1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Power line corridors</a:t>
            </a:r>
          </a:p>
          <a:p>
            <a:endParaRPr lang="en-US" sz="21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1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High-accuracy boundaries showing where city/county/state road jurisdictions begin and end</a:t>
            </a:r>
          </a:p>
          <a:p>
            <a:endParaRPr lang="en-US" sz="21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818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A3CA48-BEBD-5D76-7526-808C2819ECCE}"/>
              </a:ext>
            </a:extLst>
          </p:cNvPr>
          <p:cNvSpPr/>
          <p:nvPr/>
        </p:nvSpPr>
        <p:spPr>
          <a:xfrm>
            <a:off x="1740877" y="123372"/>
            <a:ext cx="10451123" cy="116839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ED2A073E-A85D-4215-9616-7397CC8B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2491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AA8F28A1-F484-4602-BB92-446404D3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CAB995-B605-A858-E2E6-BF2A5B7933DB}"/>
              </a:ext>
            </a:extLst>
          </p:cNvPr>
          <p:cNvSpPr txBox="1"/>
          <p:nvPr/>
        </p:nvSpPr>
        <p:spPr>
          <a:xfrm>
            <a:off x="1903237" y="297261"/>
            <a:ext cx="98190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Question 3: My agency/department/business would benefit in having access to the following types of </a:t>
            </a:r>
            <a:r>
              <a:rPr lang="en-US" sz="2200" b="1" u="sng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 map services/feature services</a:t>
            </a:r>
            <a:r>
              <a:rPr lang="en-US" sz="2200" b="1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6E0B4C-7A9C-17F3-0986-EE93FB65DD91}"/>
              </a:ext>
            </a:extLst>
          </p:cNvPr>
          <p:cNvSpPr txBox="1"/>
          <p:nvPr/>
        </p:nvSpPr>
        <p:spPr>
          <a:xfrm>
            <a:off x="2060777" y="1605435"/>
            <a:ext cx="518185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Aerial imagery</a:t>
            </a:r>
          </a:p>
          <a:p>
            <a:endParaRPr lang="en-US" sz="21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1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Parks and trails</a:t>
            </a:r>
          </a:p>
          <a:p>
            <a:endParaRPr lang="en-US" sz="21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1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Jurisdictional Road Boundaries</a:t>
            </a:r>
          </a:p>
          <a:p>
            <a:endParaRPr lang="en-US" sz="21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1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Sidewalk data</a:t>
            </a:r>
          </a:p>
          <a:p>
            <a:endParaRPr lang="en-US" sz="21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1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Hydrants</a:t>
            </a:r>
          </a:p>
          <a:p>
            <a:endParaRPr lang="en-US" sz="21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1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AEDs (Defibrillators)</a:t>
            </a:r>
          </a:p>
          <a:p>
            <a:endParaRPr lang="en-US" sz="21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1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Regionwide Census/demographic data service (block/block group/tract)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B4C64C-B5F9-E609-52CA-63C88F6ECA6C}"/>
              </a:ext>
            </a:extLst>
          </p:cNvPr>
          <p:cNvSpPr txBox="1"/>
          <p:nvPr/>
        </p:nvSpPr>
        <p:spPr>
          <a:xfrm>
            <a:off x="6998213" y="1605435"/>
            <a:ext cx="495688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Classified LIDAR data</a:t>
            </a:r>
          </a:p>
          <a:p>
            <a:r>
              <a:rPr lang="en-US" sz="21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Reliable 3D mapping</a:t>
            </a:r>
          </a:p>
          <a:p>
            <a:r>
              <a:rPr lang="en-US" sz="21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LIDAR derivatives</a:t>
            </a:r>
          </a:p>
          <a:p>
            <a:endParaRPr lang="en-US" sz="21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1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Updated and aligned boundaries</a:t>
            </a:r>
          </a:p>
          <a:p>
            <a:endParaRPr lang="en-US" sz="21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1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Critical infrastructure</a:t>
            </a:r>
          </a:p>
          <a:p>
            <a:endParaRPr lang="en-US" sz="21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1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Road centerlines</a:t>
            </a:r>
          </a:p>
          <a:p>
            <a:endParaRPr lang="en-US" sz="21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1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Water features and water access points</a:t>
            </a:r>
          </a:p>
          <a:p>
            <a:endParaRPr lang="en-US" sz="21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1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Grade-separated multi-modal paths</a:t>
            </a:r>
          </a:p>
        </p:txBody>
      </p:sp>
    </p:spTree>
    <p:extLst>
      <p:ext uri="{BB962C8B-B14F-4D97-AF65-F5344CB8AC3E}">
        <p14:creationId xmlns:p14="http://schemas.microsoft.com/office/powerpoint/2010/main" val="2807379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0BEC9B-B06E-3788-86E8-116936DCA2ED}"/>
              </a:ext>
            </a:extLst>
          </p:cNvPr>
          <p:cNvSpPr/>
          <p:nvPr/>
        </p:nvSpPr>
        <p:spPr>
          <a:xfrm>
            <a:off x="1740877" y="108858"/>
            <a:ext cx="10451123" cy="15022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ED2A073E-A85D-4215-9616-7397CC8B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2491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AA8F28A1-F484-4602-BB92-446404D3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CAB995-B605-A858-E2E6-BF2A5B7933DB}"/>
              </a:ext>
            </a:extLst>
          </p:cNvPr>
          <p:cNvSpPr txBox="1"/>
          <p:nvPr/>
        </p:nvSpPr>
        <p:spPr>
          <a:xfrm>
            <a:off x="1975808" y="282746"/>
            <a:ext cx="98190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Question 4: Please describe any </a:t>
            </a:r>
            <a:r>
              <a:rPr lang="en-US" sz="2400" b="1" u="sng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challenges or unmet needs </a:t>
            </a: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your agency/interest/business has in working with geospatial technology, geospatial data, etc.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7FC368-BAC8-1F82-18AC-5AA91A562DFD}"/>
              </a:ext>
            </a:extLst>
          </p:cNvPr>
          <p:cNvSpPr txBox="1"/>
          <p:nvPr/>
        </p:nvSpPr>
        <p:spPr>
          <a:xfrm>
            <a:off x="1975808" y="1959429"/>
            <a:ext cx="99828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Acquiring/maintaining skills with ever-changing technology</a:t>
            </a:r>
          </a:p>
          <a:p>
            <a:endParaRPr lang="en-US" sz="2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Moving from ArcMap to ArcGIS Pro</a:t>
            </a:r>
          </a:p>
          <a:p>
            <a:endParaRPr lang="en-US" sz="2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Encouraging more use of online (ArcGIS Online) resources instead of printed maps/PDFs</a:t>
            </a:r>
          </a:p>
          <a:p>
            <a:endParaRPr lang="en-US" sz="2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Having time/resources/internal support to maintain high quality data</a:t>
            </a:r>
          </a:p>
          <a:p>
            <a:endParaRPr lang="en-US" sz="2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Maintaining topology with other jurisdictions (boundary issues)</a:t>
            </a:r>
          </a:p>
        </p:txBody>
      </p:sp>
    </p:spTree>
    <p:extLst>
      <p:ext uri="{BB962C8B-B14F-4D97-AF65-F5344CB8AC3E}">
        <p14:creationId xmlns:p14="http://schemas.microsoft.com/office/powerpoint/2010/main" val="1128837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930</Words>
  <Application>Microsoft Office PowerPoint</Application>
  <PresentationFormat>Widescreen</PresentationFormat>
  <Paragraphs>185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Ramsey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Maas, Geoffrey</dc:creator>
  <cp:lastModifiedBy>Maas, Geoffrey</cp:lastModifiedBy>
  <cp:revision>34</cp:revision>
  <dcterms:created xsi:type="dcterms:W3CDTF">2022-12-07T14:53:27Z</dcterms:created>
  <dcterms:modified xsi:type="dcterms:W3CDTF">2023-01-26T18:17:01Z</dcterms:modified>
</cp:coreProperties>
</file>